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5E20"/>
    <a:srgbClr val="94C9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08" y="-1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4/17/2026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8B551F-9B8F-DB50-9E15-A019F14D2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6A7CF26-9679-E7CE-56EE-D3948CB35CE0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BA853E-205F-A5EA-4AC3-0BDE322CF9C6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F5E33C2-B788-A9E7-77A4-744C01DA7B3F}"/>
              </a:ext>
            </a:extLst>
          </p:cNvPr>
          <p:cNvSpPr/>
          <p:nvPr/>
        </p:nvSpPr>
        <p:spPr>
          <a:xfrm flipV="1">
            <a:off x="1164" y="6044137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18D96B6-D0AE-46F7-9F5B-329FDFD3C83B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7F2CDA44-BA7F-2EA3-F280-572FE06649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22034A07-90D3-F521-B1F4-F21A1DDBD4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D68261-5348-972F-0A3A-F2FAFF9387C4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9C0BC8A-9D6A-AAE2-5F57-D682AE495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pic>
        <p:nvPicPr>
          <p:cNvPr id="5" name="Picture 4" descr="A white line drawing of a windmill&#10;&#10;AI-generated content may be incorrect.">
            <a:extLst>
              <a:ext uri="{FF2B5EF4-FFF2-40B4-BE49-F238E27FC236}">
                <a16:creationId xmlns:a16="http://schemas.microsoft.com/office/drawing/2014/main" xmlns="" id="{FD42AB3C-1366-DBF0-0DFF-EB3FDFB17C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8" y="2638431"/>
            <a:ext cx="2618045" cy="2615666"/>
          </a:xfrm>
          <a:prstGeom prst="rect">
            <a:avLst/>
          </a:prstGeom>
        </p:spPr>
      </p:pic>
      <p:pic>
        <p:nvPicPr>
          <p:cNvPr id="8" name="Picture 7" descr="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75CE80F7-1AAC-79C0-A263-CF908D2FDB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7906" y="1400356"/>
            <a:ext cx="6413942" cy="1338769"/>
          </a:xfrm>
          <a:prstGeom prst="rect">
            <a:avLst/>
          </a:prstGeom>
        </p:spPr>
      </p:pic>
      <p:pic>
        <p:nvPicPr>
          <p:cNvPr id="9" name="Picture 8" descr="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948A07CE-AA3C-C518-5376-4DE48D95BFB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7588" y="4906350"/>
            <a:ext cx="3275551" cy="982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629D94-5F8E-6ABF-5EE3-23CEEB7EB76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204" y="3289602"/>
            <a:ext cx="2731347" cy="2897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7406E1-B1D7-4BE4-8315-2E67ADA37733}"/>
              </a:ext>
            </a:extLst>
          </p:cNvPr>
          <p:cNvSpPr/>
          <p:nvPr/>
        </p:nvSpPr>
        <p:spPr>
          <a:xfrm flipV="1">
            <a:off x="2620593" y="3842760"/>
            <a:ext cx="9557623" cy="4571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3670A0-ABD2-E728-DB1B-FC1239C6F716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24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506A7C2-A5A9-D9BD-2E6D-4E31361CE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4A5227-E117-6483-B352-604D4F228173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790C71-5200-27AF-3D78-46DF52148F3D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11DD33-C0C7-249E-DCF6-842D0AC977EF}"/>
              </a:ext>
            </a:extLst>
          </p:cNvPr>
          <p:cNvSpPr/>
          <p:nvPr/>
        </p:nvSpPr>
        <p:spPr>
          <a:xfrm flipV="1">
            <a:off x="1164" y="6044137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8BBA40-6B2E-5F21-09AF-CFC2EE0B2DAC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716EA632-3138-4591-78C3-78D0FB91BD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063CD012-DE17-C4A0-8CAE-050B4CAEE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1F3625B-48F4-632E-B1B1-898788D45CD4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C091F22-0356-A8A1-1835-4E58F95228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7EEDEB-8A85-3A52-6C43-77CA8D4799EF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oup of people wearing helmets and holding a trophy&#10;&#10;AI-generated content may be incorrect.">
            <a:extLst>
              <a:ext uri="{FF2B5EF4-FFF2-40B4-BE49-F238E27FC236}">
                <a16:creationId xmlns:a16="http://schemas.microsoft.com/office/drawing/2014/main" xmlns="" id="{2152C876-99C1-C56A-384F-840623A0CB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34924" y="1325101"/>
            <a:ext cx="4507536" cy="3116565"/>
          </a:xfrm>
          <a:prstGeom prst="rect">
            <a:avLst/>
          </a:prstGeom>
        </p:spPr>
      </p:pic>
      <p:pic>
        <p:nvPicPr>
          <p:cNvPr id="9" name="Picture 8" descr="A red shield with white text and red helmet and axes&#10;&#10;AI-generated content may be incorrect.">
            <a:extLst>
              <a:ext uri="{FF2B5EF4-FFF2-40B4-BE49-F238E27FC236}">
                <a16:creationId xmlns:a16="http://schemas.microsoft.com/office/drawing/2014/main" xmlns="" id="{6444525B-57BD-6063-8432-A2A47441F2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4225" y="4513785"/>
            <a:ext cx="1388934" cy="1458232"/>
          </a:xfrm>
          <a:prstGeom prst="rect">
            <a:avLst/>
          </a:prstGeom>
        </p:spPr>
      </p:pic>
      <p:pic>
        <p:nvPicPr>
          <p:cNvPr id="10" name="Picture 9" descr="A firefighter standing in front of a fire&#10;&#10;AI-generated content may be incorrect.">
            <a:extLst>
              <a:ext uri="{FF2B5EF4-FFF2-40B4-BE49-F238E27FC236}">
                <a16:creationId xmlns:a16="http://schemas.microsoft.com/office/drawing/2014/main" xmlns="" id="{46F018D1-AE0A-732D-9BB7-E3501DA4F7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19273" y="1330848"/>
            <a:ext cx="3381873" cy="4433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B5B3E8-2B76-05E3-4CCB-974BF7FBB707}"/>
              </a:ext>
            </a:extLst>
          </p:cNvPr>
          <p:cNvSpPr txBox="1"/>
          <p:nvPr/>
        </p:nvSpPr>
        <p:spPr>
          <a:xfrm>
            <a:off x="2548" y="1209318"/>
            <a:ext cx="401213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obiectivele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CONSTRUCȚIA REMIZEI PSI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Investiție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managementul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situațiilor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urgență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pompierii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voluntari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menită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crească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capacitatea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intervenție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siguranța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Investiție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esențială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protecția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civilă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capacității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 de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dezastre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2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9BDC3A-E56C-6614-6D8F-6B4DD4A12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F3CDBB6-8D31-07C3-4B21-A991E1761500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DCDBBC-988A-0A82-B832-20ED53A63250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DB51CE-DA3E-14B1-E5DE-D303D151BF44}"/>
              </a:ext>
            </a:extLst>
          </p:cNvPr>
          <p:cNvSpPr/>
          <p:nvPr/>
        </p:nvSpPr>
        <p:spPr>
          <a:xfrm flipV="1">
            <a:off x="-9831" y="6011310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7CBBDB-1C1E-91FB-A73A-196B35C585B9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9567F74B-906B-8DFE-A534-CA64016678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4D9885BE-3B3A-2B11-ED0F-FDD7C6F21D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7EE5B0C-B7C9-7564-38EB-D0C0691F5D4F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A000F03-0348-1CF1-D4D1-4B746BCDAE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6824E22-A5D9-1C85-EDE8-2497E403118C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CE860A-CE1E-67C9-6D1B-39C486E9D687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739606" y="1595367"/>
            <a:ext cx="5448659" cy="3516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0F9CF8-B5F9-7509-DA2E-112B5D8C1D64}"/>
              </a:ext>
            </a:extLst>
          </p:cNvPr>
          <p:cNvSpPr txBox="1"/>
          <p:nvPr/>
        </p:nvSpPr>
        <p:spPr>
          <a:xfrm>
            <a:off x="-15577" y="1227732"/>
            <a:ext cx="59984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sunt beneficiile acestei construcții ?</a:t>
            </a:r>
          </a:p>
          <a:p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siguranței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Protejarea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bunurilor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infrastructurii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5482AE-4F4E-9179-4D5F-7B3D7165E950}"/>
              </a:ext>
            </a:extLst>
          </p:cNvPr>
          <p:cNvSpPr txBox="1"/>
          <p:nvPr/>
        </p:nvSpPr>
        <p:spPr>
          <a:xfrm>
            <a:off x="124440" y="2192304"/>
            <a:ext cx="69962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Remiza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incendii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inundații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furtuni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urgență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Timpul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pierderile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omenești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pagubele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BDFC887-9022-47B4-1816-C78AA1416195}"/>
              </a:ext>
            </a:extLst>
          </p:cNvPr>
          <p:cNvSpPr txBox="1"/>
          <p:nvPr/>
        </p:nvSpPr>
        <p:spPr>
          <a:xfrm>
            <a:off x="124440" y="4681641"/>
            <a:ext cx="6996222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pompierii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incendiilor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agravarea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protejând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locuințe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terenuri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agricole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2515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E0081B-FCAB-FAAB-6360-051D06DCC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C6CBEAE-3861-1095-FCA6-219D374111DF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58770EE-294F-FE99-BDEB-E5F19521EB9C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C06D89-0034-4173-9692-FE901CF3F944}"/>
              </a:ext>
            </a:extLst>
          </p:cNvPr>
          <p:cNvSpPr/>
          <p:nvPr/>
        </p:nvSpPr>
        <p:spPr>
          <a:xfrm flipV="1">
            <a:off x="-9831" y="6011310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E257A2-7921-A79A-DF52-6561F091D4D3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DE2F0590-59A1-B9F7-4A0D-AC7982C86D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27A5CBDE-B2A3-9962-3B71-F1F56D69E3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C75ED2-695E-A18A-FCE2-31AB3704346D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DD1638C-F6E2-C022-73CD-669C0E3720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71AF67-B228-F578-7442-BA13A27AA3D8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ign on a post&#10;&#10;AI-generated content may be incorrect.">
            <a:extLst>
              <a:ext uri="{FF2B5EF4-FFF2-40B4-BE49-F238E27FC236}">
                <a16:creationId xmlns:a16="http://schemas.microsoft.com/office/drawing/2014/main" xmlns="" id="{C8204145-AB4E-27C9-912D-4E663230A9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63420" y="1373994"/>
            <a:ext cx="3630168" cy="42836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27EF5C8-4204-9E32-404B-3DE29AF5053C}"/>
              </a:ext>
            </a:extLst>
          </p:cNvPr>
          <p:cNvSpPr txBox="1"/>
          <p:nvPr/>
        </p:nvSpPr>
        <p:spPr>
          <a:xfrm>
            <a:off x="-9831" y="1247296"/>
            <a:ext cx="599846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sunt beneficiile acestei construcții ?</a:t>
            </a:r>
          </a:p>
          <a:p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rezilienței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preventive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educative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E0C727-9065-BF61-6513-90942F68BCCA}"/>
              </a:ext>
            </a:extLst>
          </p:cNvPr>
          <p:cNvSpPr txBox="1"/>
          <p:nvPr/>
        </p:nvSpPr>
        <p:spPr>
          <a:xfrm>
            <a:off x="223285" y="2301795"/>
            <a:ext cx="6996222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remiză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consolidarea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capacității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face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dezastrelor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naturale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accidentelor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gradului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siguranță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comunității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6C66C0-1954-3769-211D-18A0A48598C5}"/>
              </a:ext>
            </a:extLst>
          </p:cNvPr>
          <p:cNvSpPr txBox="1"/>
          <p:nvPr/>
        </p:nvSpPr>
        <p:spPr>
          <a:xfrm>
            <a:off x="223285" y="4222920"/>
            <a:ext cx="6996222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Remiza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instruirea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populației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privind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incendiilor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simulări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intervenție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317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41DDAE-397C-A09B-02C9-B7A193AFE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8C1BE3-7B5A-32EA-A6AA-35C01E6EFDC5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6D5015-2646-AC0D-6BA3-A4E92191AEF1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8B026A-496E-A888-5AC6-E44C3CA307E7}"/>
              </a:ext>
            </a:extLst>
          </p:cNvPr>
          <p:cNvSpPr/>
          <p:nvPr/>
        </p:nvSpPr>
        <p:spPr>
          <a:xfrm flipV="1">
            <a:off x="-9831" y="6011310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D3C826-76A5-3941-3578-1B7B8B63B89E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8C46ABD2-09AA-C7BC-F271-1F0EE2BF1E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BDEFC6EC-C4CA-C830-241D-AA142FE13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0AD18AE-7B63-88E1-4BD1-CE9881660F92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FB6D132-844B-162E-9EB1-629E6C1A88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89C6D86-BB7B-0848-F166-916B2302372E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99B7EA-6A2E-A6AD-AAC9-1A1788A4FC93}"/>
              </a:ext>
            </a:extLst>
          </p:cNvPr>
          <p:cNvSpPr txBox="1"/>
          <p:nvPr/>
        </p:nvSpPr>
        <p:spPr>
          <a:xfrm>
            <a:off x="-9831" y="1219294"/>
            <a:ext cx="59984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sunt beneficiile acestei construcții ?</a:t>
            </a:r>
          </a:p>
          <a:p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Remiza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adecvat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adăpostirea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autospecialelor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echipamentelor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materialelor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necesare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intervențiilor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preventive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educative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standing on a dirt road&#10;&#10;AI-generated content may be incorrect.">
            <a:extLst>
              <a:ext uri="{FF2B5EF4-FFF2-40B4-BE49-F238E27FC236}">
                <a16:creationId xmlns:a16="http://schemas.microsoft.com/office/drawing/2014/main" xmlns="" id="{E47E8172-1255-6F64-ECF4-54BC97CFC8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01012" y="1306516"/>
            <a:ext cx="6053328" cy="4532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C7FF66-894E-3032-E82A-470794796749}"/>
              </a:ext>
            </a:extLst>
          </p:cNvPr>
          <p:cNvSpPr txBox="1"/>
          <p:nvPr/>
        </p:nvSpPr>
        <p:spPr>
          <a:xfrm>
            <a:off x="2548" y="3835771"/>
            <a:ext cx="6996222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modernă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organizată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crește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prestigiul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serviciului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atrage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membri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comunitate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BC8F85-80B1-AFD8-205B-63BBA893AC8A}"/>
              </a:ext>
            </a:extLst>
          </p:cNvPr>
          <p:cNvSpPr txBox="1"/>
          <p:nvPr/>
        </p:nvSpPr>
        <p:spPr>
          <a:xfrm>
            <a:off x="818708" y="5198744"/>
            <a:ext cx="6996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prezent, procedura se află în evaluare</a:t>
            </a:r>
          </a:p>
        </p:txBody>
      </p:sp>
    </p:spTree>
    <p:extLst>
      <p:ext uri="{BB962C8B-B14F-4D97-AF65-F5344CB8AC3E}">
        <p14:creationId xmlns:p14="http://schemas.microsoft.com/office/powerpoint/2010/main" xmlns="" val="60618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274025-C4A0-D0ED-A0C2-43EBBD6CB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D66EFC-734F-A61D-E57F-DE1105EFA786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A15FD1-6780-48A3-1955-36ACC50ED325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29F413-86A7-6679-4409-FE5E442B65EF}"/>
              </a:ext>
            </a:extLst>
          </p:cNvPr>
          <p:cNvSpPr/>
          <p:nvPr/>
        </p:nvSpPr>
        <p:spPr>
          <a:xfrm flipV="1">
            <a:off x="-9831" y="6011310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628FC3-470B-3098-8FB5-E628C0879155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29AE8146-75A9-7159-E90B-8B3FDDCE71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598708E6-6718-4FA6-A8CB-AF8E2702B3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75ED6B-33E3-194E-864B-06D984A7505E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D5912E2-6E04-644A-CCBA-39FA952336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82F787-AC20-37C8-FDB5-2E3EDE267AB5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Echipamente de protecție pentru pompieri: Tipuri, caracteristici și  importanță">
            <a:extLst>
              <a:ext uri="{FF2B5EF4-FFF2-40B4-BE49-F238E27FC236}">
                <a16:creationId xmlns:a16="http://schemas.microsoft.com/office/drawing/2014/main" xmlns="" id="{2F3E1ACA-FD81-ADDB-C48B-A456C20C9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4217" y="2035955"/>
            <a:ext cx="3381874" cy="15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parat de protecție respiratorie">
            <a:extLst>
              <a:ext uri="{FF2B5EF4-FFF2-40B4-BE49-F238E27FC236}">
                <a16:creationId xmlns:a16="http://schemas.microsoft.com/office/drawing/2014/main" xmlns="" id="{B344233D-813B-BE20-B7C8-C4844EF6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4236" y="2546445"/>
            <a:ext cx="3093324" cy="280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WAS 900 Disaster Relief Vehicle Command Vehicle on Mercedes-Benz Sprinter -  Wietmarscher Ambulanz- und Sonderfahrzeug GmbH">
            <a:extLst>
              <a:ext uri="{FF2B5EF4-FFF2-40B4-BE49-F238E27FC236}">
                <a16:creationId xmlns:a16="http://schemas.microsoft.com/office/drawing/2014/main" xmlns="" id="{E91D5A4A-EFDC-2E5C-97F2-536FBDD61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313" y="3674529"/>
            <a:ext cx="4007778" cy="217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683322-513C-3BBB-5F83-64185B467914}"/>
              </a:ext>
            </a:extLst>
          </p:cNvPr>
          <p:cNvSpPr txBox="1"/>
          <p:nvPr/>
        </p:nvSpPr>
        <p:spPr>
          <a:xfrm>
            <a:off x="8522653" y="1730182"/>
            <a:ext cx="267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Imagini </a:t>
            </a:r>
          </a:p>
          <a:p>
            <a:pPr algn="ctr"/>
            <a:r>
              <a:rPr lang="ro-RO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informative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4ABF15-EFCD-48A0-7E6C-460F9D3A851C}"/>
              </a:ext>
            </a:extLst>
          </p:cNvPr>
          <p:cNvSpPr txBox="1"/>
          <p:nvPr/>
        </p:nvSpPr>
        <p:spPr>
          <a:xfrm>
            <a:off x="124440" y="2002911"/>
            <a:ext cx="699622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Dotare echipamente de intervenție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o-RO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D8C9314-1E2D-CFB0-DC91-5178B1FCE2DD}"/>
              </a:ext>
            </a:extLst>
          </p:cNvPr>
          <p:cNvSpPr txBox="1"/>
          <p:nvPr/>
        </p:nvSpPr>
        <p:spPr>
          <a:xfrm>
            <a:off x="258711" y="2487171"/>
            <a:ext cx="6996222" cy="188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aparate de respirat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Echipamente de protecție pompieri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autospecială de prim-ajutor și comandă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buldoexcavator</a:t>
            </a:r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0757A9-2E95-5E72-03D8-348CB361CAC2}"/>
              </a:ext>
            </a:extLst>
          </p:cNvPr>
          <p:cNvSpPr txBox="1"/>
          <p:nvPr/>
        </p:nvSpPr>
        <p:spPr>
          <a:xfrm>
            <a:off x="4550494" y="1195818"/>
            <a:ext cx="699565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Dotări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069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0F6B61E-B6C6-A5D7-0FF8-44FA642D8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D6E0863-122B-D3AE-FDAE-FE7138FCCA2A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CD3E0D-D43E-FEAA-9F11-254A68FFCC1C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E5E45B-FD0D-8D93-732E-BCB22F2A4E71}"/>
              </a:ext>
            </a:extLst>
          </p:cNvPr>
          <p:cNvSpPr/>
          <p:nvPr/>
        </p:nvSpPr>
        <p:spPr>
          <a:xfrm flipV="1">
            <a:off x="-9831" y="6011310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514597-6B97-EDC2-8EFA-69BD86C8FBD2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F523F8DA-741E-27C1-59DE-BE0D0520CE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6A0E36DC-229D-C9AD-292F-5CAC6DBCE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389B51-8F0E-93F0-E70C-520170EEAFE9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4D6AF58-3B00-B217-CF3A-32D0ADAF1F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1E36CF-55BF-ECBD-712D-A163C25FA042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C9ADEA-2EBB-92BB-0C6D-05FF0D213762}"/>
              </a:ext>
            </a:extLst>
          </p:cNvPr>
          <p:cNvSpPr txBox="1"/>
          <p:nvPr/>
        </p:nvSpPr>
        <p:spPr>
          <a:xfrm>
            <a:off x="124440" y="1552690"/>
            <a:ext cx="5650709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dotări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buldoexcavatorul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recepționat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operațiuni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deszăpezire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yellow construction machine with people standing around&#10;&#10;AI-generated content may be incorrect.">
            <a:extLst>
              <a:ext uri="{FF2B5EF4-FFF2-40B4-BE49-F238E27FC236}">
                <a16:creationId xmlns:a16="http://schemas.microsoft.com/office/drawing/2014/main" xmlns="" id="{2995761C-8C24-4860-EB1A-4D9F9C7C60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9042" y="1453274"/>
            <a:ext cx="5654040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92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D547005-A832-D7D0-55E0-CE6783DF2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2779BC-45BC-8393-D580-FEB0C7740F24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CAE7DA9-D207-F99A-93D8-9ED86257C3D1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AF9844-FA30-328A-E4B0-02FA39B2077F}"/>
              </a:ext>
            </a:extLst>
          </p:cNvPr>
          <p:cNvSpPr/>
          <p:nvPr/>
        </p:nvSpPr>
        <p:spPr>
          <a:xfrm flipV="1">
            <a:off x="-9831" y="6011310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0888EE5-FFA4-535C-44DF-66CEF4C4C435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DCB5B23B-8D67-2B7F-3BD4-4A51AA705F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4B5E6540-294C-A7C3-A445-83494AEAF3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FA258B4-9EF6-CE53-D3CA-43D80873FCFA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645F0D2-BF15-565B-103B-DB6084A81C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D0CA7A0-7689-8ED4-98CA-9484CCC3B094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yellow bulldozer next to a black and yellow bulldozer&#10;&#10;AI-generated content may be incorrect.">
            <a:extLst>
              <a:ext uri="{FF2B5EF4-FFF2-40B4-BE49-F238E27FC236}">
                <a16:creationId xmlns:a16="http://schemas.microsoft.com/office/drawing/2014/main" xmlns="" id="{B4EC9825-1951-01A4-3915-F95503FE5D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4327" y="1306516"/>
            <a:ext cx="5733435" cy="4568120"/>
          </a:xfrm>
          <a:prstGeom prst="rect">
            <a:avLst/>
          </a:prstGeom>
        </p:spPr>
      </p:pic>
      <p:pic>
        <p:nvPicPr>
          <p:cNvPr id="8" name="Picture 7" descr="A tractor in the snow&#10;&#10;AI-generated content may be incorrect.">
            <a:extLst>
              <a:ext uri="{FF2B5EF4-FFF2-40B4-BE49-F238E27FC236}">
                <a16:creationId xmlns:a16="http://schemas.microsoft.com/office/drawing/2014/main" xmlns="" id="{FC2E84E8-9580-EA85-822D-87C0F31900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38" y="1306516"/>
            <a:ext cx="5514551" cy="45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05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E838DCC-FC3F-48A8-57EC-DBCD109FA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1F03EA-05EE-8B31-6D97-978F049B3139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C159D8-7AF2-797C-839B-D5752DBBEE11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6EDAB2-771F-21D8-F983-2BC3E25E9440}"/>
              </a:ext>
            </a:extLst>
          </p:cNvPr>
          <p:cNvSpPr/>
          <p:nvPr/>
        </p:nvSpPr>
        <p:spPr>
          <a:xfrm flipV="1">
            <a:off x="-9831" y="6011310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C44757-8965-6379-3E81-54DA77E5CAFB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BB927ED3-B2DD-1FB8-6C00-C3E4EAF348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B4F7F30E-4F7A-F44F-98FF-B18A352AF1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385E020-0550-7100-63A7-1F0457585C98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3D0F9DD-94E4-6658-DD25-330D4BE6C0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BFC9186-B4BE-2CF5-1F19-AAD1130014B6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tractor with a bucket in the snow&#10;&#10;AI-generated content may be incorrect.">
            <a:extLst>
              <a:ext uri="{FF2B5EF4-FFF2-40B4-BE49-F238E27FC236}">
                <a16:creationId xmlns:a16="http://schemas.microsoft.com/office/drawing/2014/main" xmlns="" id="{6407ABFB-A4A5-574C-497A-7F39182B36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4348" y="1270068"/>
            <a:ext cx="3592830" cy="4568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E210D5-70F9-5D71-B8C1-F96F56DE02B1}"/>
              </a:ext>
            </a:extLst>
          </p:cNvPr>
          <p:cNvSpPr txBox="1"/>
          <p:nvPr/>
        </p:nvSpPr>
        <p:spPr>
          <a:xfrm>
            <a:off x="124440" y="1212575"/>
            <a:ext cx="756290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Buldoexcavatorul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îndepărtarea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zăpezii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gheții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drumurile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locale,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menținând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traseele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sigure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accesibile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atât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populație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</a:t>
            </a:r>
            <a:r>
              <a:rPr lang="ro-RO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urgență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6CEDCD-9C0F-73BB-2DFE-BE7FEEF3BF60}"/>
              </a:ext>
            </a:extLst>
          </p:cNvPr>
          <p:cNvSpPr txBox="1"/>
          <p:nvPr/>
        </p:nvSpPr>
        <p:spPr>
          <a:xfrm>
            <a:off x="142799" y="3685092"/>
            <a:ext cx="7831549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aceasta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s-au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riscurile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accidente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s-a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continuitatea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transportului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s-au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sprijinit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intervențiile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situații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critice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contribuind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protecția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vieților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bunurilor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comunității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214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4C096D2-B5DB-5A11-A990-E519ADFF5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B0B42FE-FE5D-8E99-65BE-C18587AFA854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70D82A-5F1C-F25F-E99E-B8998F221B4D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54FEAA-A283-847C-47A9-8C64A1713673}"/>
              </a:ext>
            </a:extLst>
          </p:cNvPr>
          <p:cNvSpPr/>
          <p:nvPr/>
        </p:nvSpPr>
        <p:spPr>
          <a:xfrm flipV="1">
            <a:off x="-9831" y="6011310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6E8374-24EA-E6BF-14F5-6663A0DFB263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6497189D-5E7A-C9A3-449F-2BD1B80F07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2DDCAEC7-4F70-183A-BBD2-D7083E35C5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C0D608-A9DB-C790-5C5F-C0DE175B5675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E1333F1-81AE-970C-B1A0-EB80B00BDE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6029ED5-EDB0-B6A5-A0C9-5AC815DA5779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nowy road with trees and snow on it&#10;&#10;AI-generated content may be incorrect.">
            <a:extLst>
              <a:ext uri="{FF2B5EF4-FFF2-40B4-BE49-F238E27FC236}">
                <a16:creationId xmlns:a16="http://schemas.microsoft.com/office/drawing/2014/main" xmlns="" id="{F13885C8-4806-2308-C2BA-1940C2B9E9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924060" y="1304905"/>
            <a:ext cx="5143500" cy="4533903"/>
          </a:xfrm>
          <a:prstGeom prst="rect">
            <a:avLst/>
          </a:prstGeom>
        </p:spPr>
      </p:pic>
      <p:pic>
        <p:nvPicPr>
          <p:cNvPr id="8" name="Picture 7" descr="A snowy landscape with a power line and a cloudy sky&#10;&#10;AI-generated content may be incorrect.">
            <a:extLst>
              <a:ext uri="{FF2B5EF4-FFF2-40B4-BE49-F238E27FC236}">
                <a16:creationId xmlns:a16="http://schemas.microsoft.com/office/drawing/2014/main" xmlns="" id="{E32E2866-CBA2-D836-44F6-B5A20A6F82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920" y="1306516"/>
            <a:ext cx="6715125" cy="45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828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25B0FFD-7989-1DB2-1D1C-EF8A7A60C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08BED75-80C3-31AE-FB37-F4F9659F4E7A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7EE5EE9-0087-4F66-D098-F5C6DAFD3F8E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CB7186-93EF-66BD-E93C-0F199F1A8A45}"/>
              </a:ext>
            </a:extLst>
          </p:cNvPr>
          <p:cNvSpPr/>
          <p:nvPr/>
        </p:nvSpPr>
        <p:spPr>
          <a:xfrm flipV="1">
            <a:off x="-9831" y="6011310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AFD3BC-3C94-C3FE-992F-FE0841650D58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CEB95331-A01A-BE64-BE5F-CBEEF72C0C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A2E79E88-6174-70FC-4F37-2661791189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2E2BA81-1CEC-667B-D4AF-E3C60AD4EF24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E5B3155-FAB7-B3A8-7A27-5CE16AB689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55629F-ED88-DBFA-E25F-1598119DCD53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4D5404-5AFE-2F81-54FC-E576C992D301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93101" y="3045336"/>
            <a:ext cx="2743200" cy="1830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C871BF-D8DA-8360-34AA-C3833534AD07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9833" y="3614927"/>
            <a:ext cx="2738768" cy="1828800"/>
          </a:xfrm>
          <a:prstGeom prst="rect">
            <a:avLst/>
          </a:prstGeom>
        </p:spPr>
      </p:pic>
      <p:pic>
        <p:nvPicPr>
          <p:cNvPr id="10" name="Picture 2" descr="Drapelul Ucrainei - Wikipedia">
            <a:extLst>
              <a:ext uri="{FF2B5EF4-FFF2-40B4-BE49-F238E27FC236}">
                <a16:creationId xmlns:a16="http://schemas.microsoft.com/office/drawing/2014/main" xmlns="" id="{E4EEAA04-58B4-7D43-515F-5B6DC569B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2133" y="3045336"/>
            <a:ext cx="2743200" cy="183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F732E1-4160-891D-ADBB-A4C57469E7D2}"/>
              </a:ext>
            </a:extLst>
          </p:cNvPr>
          <p:cNvSpPr txBox="1"/>
          <p:nvPr/>
        </p:nvSpPr>
        <p:spPr>
          <a:xfrm>
            <a:off x="1617449" y="1371874"/>
            <a:ext cx="863759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bucurăm de acest proiect comun care, cu siguranță va aduce beneficii ambelor comunități, deoarece inundațiile, incendiile și alte dezastre naturale, nu respectă granițe!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63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73B9F53-20BB-F528-C8F2-605E4DB5C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F25334-26CA-DDBA-3250-F8A48DFBB60C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328E284-D6A6-0459-F1EC-A85D9214820D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7F67AD-1A4B-810B-4530-C6D075444CC8}"/>
              </a:ext>
            </a:extLst>
          </p:cNvPr>
          <p:cNvSpPr/>
          <p:nvPr/>
        </p:nvSpPr>
        <p:spPr>
          <a:xfrm flipV="1">
            <a:off x="1164" y="6044137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994BB2D-6AAA-4A91-7B2C-F76F65C4C933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C6A5AC22-F8E1-0D64-54B0-E8B19FD36B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C0EC690F-B745-8406-7D1B-F98B8B4913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7878F59-8D72-DB71-5592-7EE8D7244AAF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A995064-03E9-706C-25A0-407E9F4267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2361BC-A295-D215-2CE8-8A76E192E853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2A37B-7BFC-E1C1-1AA3-20C18884A296}"/>
              </a:ext>
            </a:extLst>
          </p:cNvPr>
          <p:cNvSpPr txBox="1"/>
          <p:nvPr/>
        </p:nvSpPr>
        <p:spPr>
          <a:xfrm>
            <a:off x="1291026" y="1197934"/>
            <a:ext cx="9596382" cy="5202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Conferință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lansare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26 </a:t>
            </a:r>
            <a:r>
              <a:rPr lang="en-GB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septembrie</a:t>
            </a:r>
            <a:r>
              <a:rPr lang="en-GB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en-GB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Prezentare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parteneri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buget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activități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Achiziții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eveniment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/video,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tipărire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vizibilitate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interpretariat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servicii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pagină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Facebook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Distribuirea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materialelor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vizibilitate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articole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presă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Promovare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 site-ul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pagina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socializare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proiectului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RO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36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867316-E500-D3E0-A162-4F34BE9A0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27A8FC9-1919-0B15-A7E0-CFADCD95B996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E4E1495-FD1B-897F-CF97-0134F6503045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82F78E-CAD0-E5E2-0D39-DF90CA2E004C}"/>
              </a:ext>
            </a:extLst>
          </p:cNvPr>
          <p:cNvSpPr/>
          <p:nvPr/>
        </p:nvSpPr>
        <p:spPr>
          <a:xfrm flipV="1">
            <a:off x="-9831" y="6011310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CD2F655-891F-FEA2-F6E8-A78E49916A2E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CC8758CC-B695-63B1-5899-4C9FB518A5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F93BBBCA-6B33-EF6C-D35B-23BF48C1E7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2BEDAD-C368-50C4-D39F-A2A6D53282CB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0EB7A69-F3E9-926F-3FB3-3F32169A07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7364D8-F90C-07F0-F14A-359287B1EAF8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Two men shaking hands in front of a building&#10;&#10;AI-generated content may be incorrect.">
            <a:extLst>
              <a:ext uri="{FF2B5EF4-FFF2-40B4-BE49-F238E27FC236}">
                <a16:creationId xmlns:a16="http://schemas.microsoft.com/office/drawing/2014/main" xmlns="" id="{BCCCB23A-843C-28DD-E0FC-D7D4D99376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6965" y="1280630"/>
            <a:ext cx="3732776" cy="4681317"/>
          </a:xfrm>
          <a:prstGeom prst="rect">
            <a:avLst/>
          </a:prstGeom>
        </p:spPr>
      </p:pic>
      <p:pic>
        <p:nvPicPr>
          <p:cNvPr id="8" name="Picture 7" descr="A two fire trucks parked in front of a building&#10;&#10;AI-generated content may be incorrect.">
            <a:extLst>
              <a:ext uri="{FF2B5EF4-FFF2-40B4-BE49-F238E27FC236}">
                <a16:creationId xmlns:a16="http://schemas.microsoft.com/office/drawing/2014/main" xmlns="" id="{2ED816BF-331E-6307-8A7A-A8D55C02DF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242038" y="1251321"/>
            <a:ext cx="4645724" cy="46596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48CA808-720B-A189-BE19-18DC29D7D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8266" y="2976375"/>
            <a:ext cx="2369797" cy="1899929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D38E6E-36E5-E166-3231-FA9F949D429D}"/>
              </a:ext>
            </a:extLst>
          </p:cNvPr>
          <p:cNvSpPr txBox="1"/>
          <p:nvPr/>
        </p:nvSpPr>
        <p:spPr>
          <a:xfrm>
            <a:off x="4206652" y="2662985"/>
            <a:ext cx="285847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 MULȚUMIM!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569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E83556-D10C-5B37-F39A-61AA40E2D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F44B42-663B-2571-9608-92ED3D5E9657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80F97B-8E45-7763-61E3-089904DE35D5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D0CB23-E832-3363-5883-C8054C37EFD2}"/>
              </a:ext>
            </a:extLst>
          </p:cNvPr>
          <p:cNvSpPr/>
          <p:nvPr/>
        </p:nvSpPr>
        <p:spPr>
          <a:xfrm flipV="1">
            <a:off x="1164" y="6044137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4B3817-0568-33A4-A07A-A29EB6C9B959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85F44BB4-0654-30D1-3C48-B79C426396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9CA16DBC-B51A-F2DD-24E7-E34D65D7DB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585EFA4-6827-58A5-D6A0-B35150B38FA7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C0D87E3-F1AF-B47D-1C3B-368DE0DB06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A745C4-6087-BEA7-F309-DD165FABAF62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holding several papers with pen in their hand&#10;&#10;AI-generated content may be incorrect.">
            <a:extLst>
              <a:ext uri="{FF2B5EF4-FFF2-40B4-BE49-F238E27FC236}">
                <a16:creationId xmlns:a16="http://schemas.microsoft.com/office/drawing/2014/main" xmlns="" id="{9F01DD10-960B-6340-ABDC-14ED550CFE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767" y="1611983"/>
            <a:ext cx="4820250" cy="4028684"/>
          </a:xfrm>
          <a:prstGeom prst="rect">
            <a:avLst/>
          </a:prstGeom>
        </p:spPr>
      </p:pic>
      <p:pic>
        <p:nvPicPr>
          <p:cNvPr id="8" name="Picture 7" descr="A person standing next to a table with blue backpacks&#10;&#10;AI-generated content may be incorrect.">
            <a:extLst>
              <a:ext uri="{FF2B5EF4-FFF2-40B4-BE49-F238E27FC236}">
                <a16:creationId xmlns:a16="http://schemas.microsoft.com/office/drawing/2014/main" xmlns="" id="{013D9B3A-0168-1626-C197-9545B71B18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6949" y="1611260"/>
            <a:ext cx="5710813" cy="402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21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82CF4CA-913C-D2FE-8961-AD6A3B6FA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port adeziv pentru card telefon - Interreg Coas-page-0">
            <a:extLst>
              <a:ext uri="{FF2B5EF4-FFF2-40B4-BE49-F238E27FC236}">
                <a16:creationId xmlns:a16="http://schemas.microsoft.com/office/drawing/2014/main" xmlns="" id="{573C206F-836A-3ECC-CB2A-A9F2622721CA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06698" y="3414406"/>
            <a:ext cx="3697722" cy="2640740"/>
          </a:xfrm>
          <a:prstGeom prst="rect">
            <a:avLst/>
          </a:prstGeom>
        </p:spPr>
      </p:pic>
      <p:pic>
        <p:nvPicPr>
          <p:cNvPr id="9" name="Picture 8" descr="Cana - Interreg Coas-page-0">
            <a:extLst>
              <a:ext uri="{FF2B5EF4-FFF2-40B4-BE49-F238E27FC236}">
                <a16:creationId xmlns:a16="http://schemas.microsoft.com/office/drawing/2014/main" xmlns="" id="{09344B73-990D-B8F1-B6B4-CD80F38F9C3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4511" y="1273689"/>
            <a:ext cx="2472720" cy="22805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02F5C75-1A07-1C5C-0E0A-9703A196868F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3CCD6AA-BB6D-8A64-5F57-33CD730080D8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08ABB5-DA8F-0BD8-DA92-5993FC843DCE}"/>
              </a:ext>
            </a:extLst>
          </p:cNvPr>
          <p:cNvSpPr/>
          <p:nvPr/>
        </p:nvSpPr>
        <p:spPr>
          <a:xfrm flipV="1">
            <a:off x="1164" y="6044137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0791323-20EA-D228-98AF-CC8F98EBC1FF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723B5C3A-8318-512C-DC22-DFB8DF1AD8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70DE4ABA-13A7-0D05-9CA7-FFCA148A27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18CCE59-28D1-1AA0-0119-084AE06B3D2D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DB7285C-B0B7-58FC-79EA-A69A69DA79E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94C8F9-6883-7E83-508E-BD7EDC2332E1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Calendar din lemn Interreg Coas-page-0">
            <a:extLst>
              <a:ext uri="{FF2B5EF4-FFF2-40B4-BE49-F238E27FC236}">
                <a16:creationId xmlns:a16="http://schemas.microsoft.com/office/drawing/2014/main" xmlns="" id="{20F200B6-2D15-F242-39EB-CDAFE9903B7B}"/>
              </a:ext>
            </a:extLst>
          </p:cNvPr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974397" y="1515890"/>
            <a:ext cx="4189095" cy="3141980"/>
          </a:xfrm>
          <a:prstGeom prst="rect">
            <a:avLst/>
          </a:prstGeom>
        </p:spPr>
      </p:pic>
      <p:pic>
        <p:nvPicPr>
          <p:cNvPr id="11" name="Picture 10" descr="USB tip card bancar - Interreg Coas-page-0">
            <a:extLst>
              <a:ext uri="{FF2B5EF4-FFF2-40B4-BE49-F238E27FC236}">
                <a16:creationId xmlns:a16="http://schemas.microsoft.com/office/drawing/2014/main" xmlns="" id="{737BBD77-7C14-5BFC-6423-A209C8B97D21}"/>
              </a:ext>
            </a:extLst>
          </p:cNvPr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9833469" y="3046296"/>
            <a:ext cx="1944020" cy="29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092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B8AF74-9981-6C87-9EEF-691480A1A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91064A-F323-DEDF-D4D1-0A45B71D6999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FC14B07-DB54-52D3-1ADE-D23AF01854D7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F203B9-BAE3-00E8-549B-38E324981938}"/>
              </a:ext>
            </a:extLst>
          </p:cNvPr>
          <p:cNvSpPr/>
          <p:nvPr/>
        </p:nvSpPr>
        <p:spPr>
          <a:xfrm flipV="1">
            <a:off x="1164" y="6044137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D7AC2F-CDBF-FB42-C289-8A6CC372BB10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142856BD-6647-E42A-D528-239B89F30B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B7799079-90CF-B9D5-83AC-8770D1A77D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55A7F1F-467D-82AC-37F9-177FBB8D44D9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F288E8A-9C42-4464-5E14-00EBD11E40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1000ED3-429C-46DA-B764-829E9CC5D145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xmlns="" id="{F38D884A-34C3-3DE0-E2B8-5E2C498A4C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06284" y="1239321"/>
            <a:ext cx="9040133" cy="47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46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80CD96-C335-308F-3266-0FD400961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D1EDF28-A12B-A3A2-F040-C859F26728DE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0F17E6-FDA2-3F7B-FB67-B1778F5F2B6C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A1F399-6C45-37EB-6B68-688B2A49761C}"/>
              </a:ext>
            </a:extLst>
          </p:cNvPr>
          <p:cNvSpPr/>
          <p:nvPr/>
        </p:nvSpPr>
        <p:spPr>
          <a:xfrm flipV="1">
            <a:off x="1164" y="6044137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894A42-2E9D-36EC-99F3-E96DAB6E04B1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7217A1B0-678D-0380-5E21-19CD3882DE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52E033F0-4AA0-A239-C28E-97D7CCAD90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155E5B6-69BB-3D0F-83A1-CA339B0540AC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A7D838A-7236-F98B-2229-E8495DD5B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134684-83C2-7EBD-8205-90252BC21507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xmlns="" id="{49F19C96-9329-9FA6-18F1-71D79E82AB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7309" y="1261838"/>
            <a:ext cx="11183816" cy="471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45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609F67-1A93-7E15-CEEC-71B04D6C7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34D2B6-0CAB-25D8-A638-54C22088804B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4105E6-AFD7-99F9-F897-A9C66D597CD7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4E9FF9-4E3D-0E5F-EEBF-6EA0E2E001B8}"/>
              </a:ext>
            </a:extLst>
          </p:cNvPr>
          <p:cNvSpPr/>
          <p:nvPr/>
        </p:nvSpPr>
        <p:spPr>
          <a:xfrm flipV="1">
            <a:off x="1164" y="6044137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D1510C7-D9AC-2711-A66A-460259681649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4AEF48C8-6A51-7E2E-62C1-611DE4781A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C212BD56-1D16-5478-16C8-C17D563718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E341821-0914-FD97-9A55-BFE71444B863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99620A2-03C8-C6BA-9427-ED521329F1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F2C4A7-D398-15C7-240F-42989E8B7C54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standing in front of a white board&#10;&#10;AI-generated content may be incorrect.">
            <a:extLst>
              <a:ext uri="{FF2B5EF4-FFF2-40B4-BE49-F238E27FC236}">
                <a16:creationId xmlns:a16="http://schemas.microsoft.com/office/drawing/2014/main" xmlns="" id="{5A854592-0F84-A7B3-06BD-03809B5DAF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9186" y="1267227"/>
            <a:ext cx="8004489" cy="46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61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5CAD89-FD96-1208-8A39-7BE28E222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8130CA2-93B8-B869-9B38-AF0A626DDD82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FE2860-51C4-F731-D65D-7AAC99D7EE66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12DB655-D9A2-BF4D-D083-3E7EE2D9B24C}"/>
              </a:ext>
            </a:extLst>
          </p:cNvPr>
          <p:cNvSpPr/>
          <p:nvPr/>
        </p:nvSpPr>
        <p:spPr>
          <a:xfrm flipV="1">
            <a:off x="1164" y="6044137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79D6706-3709-5F0A-CBBB-12B9C9ECDA96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37648BB3-9C77-FADD-0277-A6FEC7A844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B4950F27-9803-039A-6923-9250C87E38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A9256A8-1257-E791-6C40-71E4C222DFD2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2BB45D6-7391-EA62-C2FF-6C44DD3483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B8D601-BC5C-EF55-75A2-D37827F7B201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group of people in a room&#10;&#10;AI-generated content may be incorrect.">
            <a:extLst>
              <a:ext uri="{FF2B5EF4-FFF2-40B4-BE49-F238E27FC236}">
                <a16:creationId xmlns:a16="http://schemas.microsoft.com/office/drawing/2014/main" xmlns="" id="{7E3ED055-E76F-3A46-39C2-4C54442C8A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8721" y="1273689"/>
            <a:ext cx="7355542" cy="473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94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DF3CD45-6BA2-AB7A-50BC-0B2A58919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660051A-1885-A8C7-BA34-DB4CBE78A416}"/>
              </a:ext>
            </a:extLst>
          </p:cNvPr>
          <p:cNvSpPr/>
          <p:nvPr/>
        </p:nvSpPr>
        <p:spPr>
          <a:xfrm>
            <a:off x="-2" y="965475"/>
            <a:ext cx="12203215" cy="137160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6F7DCD-2343-44FA-901A-89160596E594}"/>
              </a:ext>
            </a:extLst>
          </p:cNvPr>
          <p:cNvSpPr/>
          <p:nvPr/>
        </p:nvSpPr>
        <p:spPr>
          <a:xfrm flipV="1">
            <a:off x="-9831" y="1162071"/>
            <a:ext cx="12198096" cy="45720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4751E0-BF2E-9174-AC9A-786F61663579}"/>
              </a:ext>
            </a:extLst>
          </p:cNvPr>
          <p:cNvSpPr/>
          <p:nvPr/>
        </p:nvSpPr>
        <p:spPr>
          <a:xfrm flipV="1">
            <a:off x="1164" y="6044137"/>
            <a:ext cx="12198096" cy="45719"/>
          </a:xfrm>
          <a:prstGeom prst="rect">
            <a:avLst/>
          </a:prstGeom>
          <a:solidFill>
            <a:srgbClr val="1B5E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45E722-72B2-3620-7BEB-A8E031F10101}"/>
              </a:ext>
            </a:extLst>
          </p:cNvPr>
          <p:cNvSpPr/>
          <p:nvPr/>
        </p:nvSpPr>
        <p:spPr>
          <a:xfrm>
            <a:off x="2548" y="6155754"/>
            <a:ext cx="12188952" cy="271359"/>
          </a:xfrm>
          <a:prstGeom prst="rect">
            <a:avLst/>
          </a:prstGeom>
          <a:solidFill>
            <a:srgbClr val="94C9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Martie, 2026</a:t>
            </a:r>
            <a:endParaRPr lang="en-GB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black background with blue text">
            <a:extLst>
              <a:ext uri="{FF2B5EF4-FFF2-40B4-BE49-F238E27FC236}">
                <a16:creationId xmlns:a16="http://schemas.microsoft.com/office/drawing/2014/main" xmlns="" id="{7A0153C6-155B-3960-41BA-353ED9872C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440" y="89333"/>
            <a:ext cx="6228798" cy="826316"/>
          </a:xfrm>
          <a:prstGeom prst="rect">
            <a:avLst/>
          </a:prstGeom>
        </p:spPr>
      </p:pic>
      <p:pic>
        <p:nvPicPr>
          <p:cNvPr id="14" name="Picture 13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xmlns="" id="{98558FF0-4067-95D2-A4F9-1D47FDD52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3139" y="163260"/>
            <a:ext cx="3538519" cy="4649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144A3F-CB81-D66F-185A-FDD445484A82}"/>
              </a:ext>
            </a:extLst>
          </p:cNvPr>
          <p:cNvSpPr txBox="1"/>
          <p:nvPr/>
        </p:nvSpPr>
        <p:spPr>
          <a:xfrm>
            <a:off x="-998412" y="6427113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produs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sprijinul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responsabilitatea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Comunei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Coaș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poziția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oficială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Uniunii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Europene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structurilor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management ale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Programului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Interreg  VI-A NEXT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România-Ucraina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2021-2027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6065D31-7ACD-AC1A-54BC-0C58841967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5354" y="6492240"/>
            <a:ext cx="1762408" cy="1581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4C0A88-BEA9-8D4A-C645-15BF5ECFE26C}"/>
              </a:ext>
            </a:extLst>
          </p:cNvPr>
          <p:cNvSpPr txBox="1"/>
          <p:nvPr/>
        </p:nvSpPr>
        <p:spPr>
          <a:xfrm>
            <a:off x="11414417" y="6122156"/>
            <a:ext cx="1577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/ 20</a:t>
            </a:r>
            <a:endParaRPr lang="en-GB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xmlns="" id="{F34BB354-4ACE-365F-25C5-D8CFF53393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76683" y="1241389"/>
            <a:ext cx="4572000" cy="4692132"/>
          </a:xfrm>
          <a:prstGeom prst="rect">
            <a:avLst/>
          </a:prstGeom>
        </p:spPr>
      </p:pic>
      <p:pic>
        <p:nvPicPr>
          <p:cNvPr id="8" name="Picture 7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xmlns="" id="{673CBE15-D5A6-2876-E8FB-EC340417DF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15614" y="1983909"/>
            <a:ext cx="5516378" cy="34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82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4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1382</Words>
  <Application>Microsoft Office PowerPoint</Application>
  <PresentationFormat>Произвольный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Gavril</dc:creator>
  <dc:description>generated using python-pptx</dc:description>
  <cp:lastModifiedBy>diamond</cp:lastModifiedBy>
  <cp:revision>10</cp:revision>
  <dcterms:created xsi:type="dcterms:W3CDTF">2013-01-27T09:14:16Z</dcterms:created>
  <dcterms:modified xsi:type="dcterms:W3CDTF">2026-04-17T15:13:55Z</dcterms:modified>
</cp:coreProperties>
</file>